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1" r:id="rId5"/>
    <p:sldId id="259" r:id="rId6"/>
    <p:sldId id="260" r:id="rId7"/>
    <p:sldId id="264" r:id="rId8"/>
    <p:sldId id="262" r:id="rId9"/>
    <p:sldId id="263"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D4CC9A-7725-4846-9A5E-D8D635A34E91}" type="datetimeFigureOut">
              <a:rPr lang="en-GB" smtClean="0"/>
              <a:t>25/01/2021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9312867-B3C5-4D3C-A309-E84E46DD2377}"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1726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D4CC9A-7725-4846-9A5E-D8D635A34E91}" type="datetimeFigureOut">
              <a:rPr lang="en-GB" smtClean="0"/>
              <a:t>25/01/2021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9312867-B3C5-4D3C-A309-E84E46DD2377}" type="slidenum">
              <a:rPr lang="en-GB" smtClean="0"/>
              <a:t>‹#›</a:t>
            </a:fld>
            <a:endParaRPr lang="en-GB"/>
          </a:p>
        </p:txBody>
      </p:sp>
    </p:spTree>
    <p:extLst>
      <p:ext uri="{BB962C8B-B14F-4D97-AF65-F5344CB8AC3E}">
        <p14:creationId xmlns:p14="http://schemas.microsoft.com/office/powerpoint/2010/main" val="28187278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D4CC9A-7725-4846-9A5E-D8D635A34E91}" type="datetimeFigureOut">
              <a:rPr lang="en-GB" smtClean="0"/>
              <a:t>25/01/2021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9312867-B3C5-4D3C-A309-E84E46DD2377}" type="slidenum">
              <a:rPr lang="en-GB" smtClean="0"/>
              <a:t>‹#›</a:t>
            </a:fld>
            <a:endParaRPr lang="en-GB"/>
          </a:p>
        </p:txBody>
      </p:sp>
    </p:spTree>
    <p:extLst>
      <p:ext uri="{BB962C8B-B14F-4D97-AF65-F5344CB8AC3E}">
        <p14:creationId xmlns:p14="http://schemas.microsoft.com/office/powerpoint/2010/main" val="4176759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D4CC9A-7725-4846-9A5E-D8D635A34E91}" type="datetimeFigureOut">
              <a:rPr lang="en-GB" smtClean="0"/>
              <a:t>25/01/2021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9312867-B3C5-4D3C-A309-E84E46DD2377}" type="slidenum">
              <a:rPr lang="en-GB" smtClean="0"/>
              <a:t>‹#›</a:t>
            </a:fld>
            <a:endParaRPr lang="en-GB"/>
          </a:p>
        </p:txBody>
      </p:sp>
    </p:spTree>
    <p:extLst>
      <p:ext uri="{BB962C8B-B14F-4D97-AF65-F5344CB8AC3E}">
        <p14:creationId xmlns:p14="http://schemas.microsoft.com/office/powerpoint/2010/main" val="2130219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D4CC9A-7725-4846-9A5E-D8D635A34E91}" type="datetimeFigureOut">
              <a:rPr lang="en-GB" smtClean="0"/>
              <a:t>25/01/2021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9312867-B3C5-4D3C-A309-E84E46DD2377}"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4239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D4CC9A-7725-4846-9A5E-D8D635A34E91}" type="datetimeFigureOut">
              <a:rPr lang="en-GB" smtClean="0"/>
              <a:t>25/01/2021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9312867-B3C5-4D3C-A309-E84E46DD2377}" type="slidenum">
              <a:rPr lang="en-GB" smtClean="0"/>
              <a:t>‹#›</a:t>
            </a:fld>
            <a:endParaRPr lang="en-GB"/>
          </a:p>
        </p:txBody>
      </p:sp>
    </p:spTree>
    <p:extLst>
      <p:ext uri="{BB962C8B-B14F-4D97-AF65-F5344CB8AC3E}">
        <p14:creationId xmlns:p14="http://schemas.microsoft.com/office/powerpoint/2010/main" val="1283665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D4CC9A-7725-4846-9A5E-D8D635A34E91}" type="datetimeFigureOut">
              <a:rPr lang="en-GB" smtClean="0"/>
              <a:t>25/01/2021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9312867-B3C5-4D3C-A309-E84E46DD2377}" type="slidenum">
              <a:rPr lang="en-GB" smtClean="0"/>
              <a:t>‹#›</a:t>
            </a:fld>
            <a:endParaRPr lang="en-GB"/>
          </a:p>
        </p:txBody>
      </p:sp>
    </p:spTree>
    <p:extLst>
      <p:ext uri="{BB962C8B-B14F-4D97-AF65-F5344CB8AC3E}">
        <p14:creationId xmlns:p14="http://schemas.microsoft.com/office/powerpoint/2010/main" val="1288730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D4CC9A-7725-4846-9A5E-D8D635A34E91}" type="datetimeFigureOut">
              <a:rPr lang="en-GB" smtClean="0"/>
              <a:t>25/01/2021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9312867-B3C5-4D3C-A309-E84E46DD2377}" type="slidenum">
              <a:rPr lang="en-GB" smtClean="0"/>
              <a:t>‹#›</a:t>
            </a:fld>
            <a:endParaRPr lang="en-GB"/>
          </a:p>
        </p:txBody>
      </p:sp>
    </p:spTree>
    <p:extLst>
      <p:ext uri="{BB962C8B-B14F-4D97-AF65-F5344CB8AC3E}">
        <p14:creationId xmlns:p14="http://schemas.microsoft.com/office/powerpoint/2010/main" val="3804344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3D4CC9A-7725-4846-9A5E-D8D635A34E91}" type="datetimeFigureOut">
              <a:rPr lang="en-GB" smtClean="0"/>
              <a:t>25/01/2021</a:t>
            </a:fld>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GB"/>
          </a:p>
        </p:txBody>
      </p:sp>
      <p:sp>
        <p:nvSpPr>
          <p:cNvPr id="9" name="Slide Number Placeholder 8"/>
          <p:cNvSpPr>
            <a:spLocks noGrp="1"/>
          </p:cNvSpPr>
          <p:nvPr>
            <p:ph type="sldNum" sz="quarter" idx="12"/>
          </p:nvPr>
        </p:nvSpPr>
        <p:spPr/>
        <p:txBody>
          <a:bodyPr/>
          <a:lstStyle/>
          <a:p>
            <a:fld id="{09312867-B3C5-4D3C-A309-E84E46DD2377}" type="slidenum">
              <a:rPr lang="en-GB" smtClean="0"/>
              <a:t>‹#›</a:t>
            </a:fld>
            <a:endParaRPr lang="en-GB"/>
          </a:p>
        </p:txBody>
      </p:sp>
    </p:spTree>
    <p:extLst>
      <p:ext uri="{BB962C8B-B14F-4D97-AF65-F5344CB8AC3E}">
        <p14:creationId xmlns:p14="http://schemas.microsoft.com/office/powerpoint/2010/main" val="1234182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3D4CC9A-7725-4846-9A5E-D8D635A34E91}" type="datetimeFigureOut">
              <a:rPr lang="en-GB" smtClean="0"/>
              <a:t>25/01/2021</a:t>
            </a:fld>
            <a:endParaRPr lang="en-GB"/>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9312867-B3C5-4D3C-A309-E84E46DD2377}" type="slidenum">
              <a:rPr lang="en-GB" smtClean="0"/>
              <a:t>‹#›</a:t>
            </a:fld>
            <a:endParaRPr lang="en-GB"/>
          </a:p>
        </p:txBody>
      </p:sp>
    </p:spTree>
    <p:extLst>
      <p:ext uri="{BB962C8B-B14F-4D97-AF65-F5344CB8AC3E}">
        <p14:creationId xmlns:p14="http://schemas.microsoft.com/office/powerpoint/2010/main" val="1209306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D4CC9A-7725-4846-9A5E-D8D635A34E91}" type="datetimeFigureOut">
              <a:rPr lang="en-GB" smtClean="0"/>
              <a:t>25/01/2021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9312867-B3C5-4D3C-A309-E84E46DD2377}" type="slidenum">
              <a:rPr lang="en-GB" smtClean="0"/>
              <a:t>‹#›</a:t>
            </a:fld>
            <a:endParaRPr lang="en-GB"/>
          </a:p>
        </p:txBody>
      </p:sp>
    </p:spTree>
    <p:extLst>
      <p:ext uri="{BB962C8B-B14F-4D97-AF65-F5344CB8AC3E}">
        <p14:creationId xmlns:p14="http://schemas.microsoft.com/office/powerpoint/2010/main" val="655083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3D4CC9A-7725-4846-9A5E-D8D635A34E91}" type="datetimeFigureOut">
              <a:rPr lang="en-GB" smtClean="0"/>
              <a:t>25/01/2021</a:t>
            </a:fld>
            <a:endParaRPr lang="en-GB"/>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GB"/>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09312867-B3C5-4D3C-A309-E84E46DD2377}" type="slidenum">
              <a:rPr lang="en-GB" smtClean="0"/>
              <a:t>‹#›</a:t>
            </a:fld>
            <a:endParaRPr lang="en-GB"/>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7297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List_of_neighbourhoods_of_Birmingham" TargetMode="External"/><Relationship Id="rId2" Type="http://schemas.openxmlformats.org/officeDocument/2006/relationships/hyperlink" Target="https://en.wikipedia.org/wiki/List_of_areas_of_London" TargetMode="External"/><Relationship Id="rId1" Type="http://schemas.openxmlformats.org/officeDocument/2006/relationships/slideLayout" Target="../slideLayouts/slideLayout2.xml"/><Relationship Id="rId4" Type="http://schemas.openxmlformats.org/officeDocument/2006/relationships/hyperlink" Target="https://foursquare.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D4B04-4C8F-47ED-9B53-C29BC1659BDE}"/>
              </a:ext>
            </a:extLst>
          </p:cNvPr>
          <p:cNvSpPr>
            <a:spLocks noGrp="1"/>
          </p:cNvSpPr>
          <p:nvPr>
            <p:ph type="ctrTitle"/>
          </p:nvPr>
        </p:nvSpPr>
        <p:spPr/>
        <p:txBody>
          <a:bodyPr/>
          <a:lstStyle/>
          <a:p>
            <a:r>
              <a:rPr lang="en-GB" dirty="0"/>
              <a:t>The Battle of Neighbourhoods:</a:t>
            </a:r>
            <a:br>
              <a:rPr lang="en-GB" dirty="0"/>
            </a:br>
            <a:r>
              <a:rPr lang="en-GB" dirty="0"/>
              <a:t>London vs. Birmingham</a:t>
            </a:r>
          </a:p>
        </p:txBody>
      </p:sp>
      <p:sp>
        <p:nvSpPr>
          <p:cNvPr id="3" name="Subtitle 2">
            <a:extLst>
              <a:ext uri="{FF2B5EF4-FFF2-40B4-BE49-F238E27FC236}">
                <a16:creationId xmlns:a16="http://schemas.microsoft.com/office/drawing/2014/main" id="{1FA192A7-8265-45AF-8DD0-E20DF5EF90FD}"/>
              </a:ext>
            </a:extLst>
          </p:cNvPr>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1637663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5A040-3B2C-470E-84FB-F2D8F8D0CFEE}"/>
              </a:ext>
            </a:extLst>
          </p:cNvPr>
          <p:cNvSpPr>
            <a:spLocks noGrp="1"/>
          </p:cNvSpPr>
          <p:nvPr>
            <p:ph type="title"/>
          </p:nvPr>
        </p:nvSpPr>
        <p:spPr/>
        <p:txBody>
          <a:bodyPr/>
          <a:lstStyle/>
          <a:p>
            <a:r>
              <a:rPr lang="en-GB" dirty="0"/>
              <a:t>Conclusions</a:t>
            </a:r>
          </a:p>
        </p:txBody>
      </p:sp>
      <p:sp>
        <p:nvSpPr>
          <p:cNvPr id="3" name="Content Placeholder 2">
            <a:extLst>
              <a:ext uri="{FF2B5EF4-FFF2-40B4-BE49-F238E27FC236}">
                <a16:creationId xmlns:a16="http://schemas.microsoft.com/office/drawing/2014/main" id="{7398D36D-CF7B-41D5-AEEB-AC4A3E632CB8}"/>
              </a:ext>
            </a:extLst>
          </p:cNvPr>
          <p:cNvSpPr>
            <a:spLocks noGrp="1"/>
          </p:cNvSpPr>
          <p:nvPr>
            <p:ph idx="1"/>
          </p:nvPr>
        </p:nvSpPr>
        <p:spPr/>
        <p:txBody>
          <a:bodyPr/>
          <a:lstStyle/>
          <a:p>
            <a:r>
              <a:rPr lang="en-GB" dirty="0"/>
              <a:t>- Gathered useful data on neighbourhoods and venues for London and Birmingham</a:t>
            </a:r>
          </a:p>
          <a:p>
            <a:r>
              <a:rPr lang="en-GB" dirty="0"/>
              <a:t>- Captured the main clusters in each city that has the densest concentration of Chinese venues.</a:t>
            </a:r>
          </a:p>
          <a:p>
            <a:r>
              <a:rPr lang="en-GB" dirty="0"/>
              <a:t>- If the immigrant is seeking a job, then job locations could be included in the map.</a:t>
            </a:r>
          </a:p>
          <a:p>
            <a:r>
              <a:rPr lang="en-GB" dirty="0"/>
              <a:t>- Is not an exhaustive report. Many other factors could be included such as:</a:t>
            </a:r>
          </a:p>
          <a:p>
            <a:pPr lvl="1"/>
            <a:r>
              <a:rPr lang="en-GB" dirty="0"/>
              <a:t>Average living costs in each neighbourhood.</a:t>
            </a:r>
          </a:p>
          <a:p>
            <a:pPr lvl="1"/>
            <a:r>
              <a:rPr lang="en-GB" dirty="0"/>
              <a:t>Useful venues such as nearby banks, language schools, communities in addition to Chinese venues.</a:t>
            </a:r>
          </a:p>
          <a:p>
            <a:pPr lvl="1"/>
            <a:r>
              <a:rPr lang="en-GB" dirty="0"/>
              <a:t>Nearby transportation and ease of access.</a:t>
            </a:r>
          </a:p>
          <a:p>
            <a:r>
              <a:rPr lang="en-GB" dirty="0"/>
              <a:t>This project aims to give a further idea of potential locations in two of UK’s major cities. It hopes to provide the reader some insight on what to expect from Chinese communities and where they can expect to find them.</a:t>
            </a:r>
          </a:p>
        </p:txBody>
      </p:sp>
    </p:spTree>
    <p:extLst>
      <p:ext uri="{BB962C8B-B14F-4D97-AF65-F5344CB8AC3E}">
        <p14:creationId xmlns:p14="http://schemas.microsoft.com/office/powerpoint/2010/main" val="1158984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0F1FB-63D2-4EF8-833A-16F1B7580F8E}"/>
              </a:ext>
            </a:extLst>
          </p:cNvPr>
          <p:cNvSpPr>
            <a:spLocks noGrp="1"/>
          </p:cNvSpPr>
          <p:nvPr>
            <p:ph type="title"/>
          </p:nvPr>
        </p:nvSpPr>
        <p:spPr/>
        <p:txBody>
          <a:bodyPr/>
          <a:lstStyle/>
          <a:p>
            <a:r>
              <a:rPr lang="en-GB" dirty="0"/>
              <a:t>Comparing Cities for Chinese Immigrants</a:t>
            </a:r>
          </a:p>
        </p:txBody>
      </p:sp>
      <p:sp>
        <p:nvSpPr>
          <p:cNvPr id="3" name="Content Placeholder 2">
            <a:extLst>
              <a:ext uri="{FF2B5EF4-FFF2-40B4-BE49-F238E27FC236}">
                <a16:creationId xmlns:a16="http://schemas.microsoft.com/office/drawing/2014/main" id="{0578D0AE-266E-495D-84B2-B528233D7895}"/>
              </a:ext>
            </a:extLst>
          </p:cNvPr>
          <p:cNvSpPr>
            <a:spLocks noGrp="1"/>
          </p:cNvSpPr>
          <p:nvPr>
            <p:ph idx="1"/>
          </p:nvPr>
        </p:nvSpPr>
        <p:spPr/>
        <p:txBody>
          <a:bodyPr>
            <a:normAutofit/>
          </a:bodyPr>
          <a:lstStyle/>
          <a:p>
            <a:r>
              <a:rPr lang="en-GB" sz="2800" dirty="0"/>
              <a:t>- Moving to another country is a major life decision. Sufficient research of destinations is required to make the best decision.</a:t>
            </a:r>
          </a:p>
          <a:p>
            <a:r>
              <a:rPr lang="en-GB" sz="2800" dirty="0"/>
              <a:t>- Analysis of network of Chinese communities and venues can help immigrants decide which city to move to.</a:t>
            </a:r>
          </a:p>
          <a:p>
            <a:r>
              <a:rPr lang="en-GB" sz="2800" dirty="0"/>
              <a:t>- Business owners in Chinese dense areas will also be interested to see where their business lies with respect with the Chinese community.</a:t>
            </a:r>
          </a:p>
          <a:p>
            <a:endParaRPr lang="en-GB" sz="2800" dirty="0"/>
          </a:p>
        </p:txBody>
      </p:sp>
    </p:spTree>
    <p:extLst>
      <p:ext uri="{BB962C8B-B14F-4D97-AF65-F5344CB8AC3E}">
        <p14:creationId xmlns:p14="http://schemas.microsoft.com/office/powerpoint/2010/main" val="367875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396F3-FE14-4EB7-BE0C-DFBFE3B220B4}"/>
              </a:ext>
            </a:extLst>
          </p:cNvPr>
          <p:cNvSpPr>
            <a:spLocks noGrp="1"/>
          </p:cNvSpPr>
          <p:nvPr>
            <p:ph type="title"/>
          </p:nvPr>
        </p:nvSpPr>
        <p:spPr/>
        <p:txBody>
          <a:bodyPr/>
          <a:lstStyle/>
          <a:p>
            <a:r>
              <a:rPr lang="en-GB" dirty="0"/>
              <a:t>Data Wrangling</a:t>
            </a:r>
          </a:p>
        </p:txBody>
      </p:sp>
      <p:sp>
        <p:nvSpPr>
          <p:cNvPr id="3" name="Content Placeholder 2">
            <a:extLst>
              <a:ext uri="{FF2B5EF4-FFF2-40B4-BE49-F238E27FC236}">
                <a16:creationId xmlns:a16="http://schemas.microsoft.com/office/drawing/2014/main" id="{294F49AA-92C5-4F12-B8ED-7F68D549BAF2}"/>
              </a:ext>
            </a:extLst>
          </p:cNvPr>
          <p:cNvSpPr>
            <a:spLocks noGrp="1"/>
          </p:cNvSpPr>
          <p:nvPr>
            <p:ph idx="1"/>
          </p:nvPr>
        </p:nvSpPr>
        <p:spPr/>
        <p:txBody>
          <a:bodyPr/>
          <a:lstStyle/>
          <a:p>
            <a:r>
              <a:rPr lang="en-GB" dirty="0"/>
              <a:t>- London Neighbourhoods scraped from </a:t>
            </a:r>
            <a:r>
              <a:rPr lang="en-GB" dirty="0">
                <a:hlinkClick r:id="rId2"/>
              </a:rPr>
              <a:t>https://en.wikipedia.org/wiki/List_of_areas_of_London</a:t>
            </a:r>
            <a:endParaRPr lang="en-GB" dirty="0"/>
          </a:p>
          <a:p>
            <a:r>
              <a:rPr lang="en-GB" dirty="0"/>
              <a:t>- 295 London Neighbourhoods remained after cleaning.</a:t>
            </a:r>
          </a:p>
          <a:p>
            <a:r>
              <a:rPr lang="en-GB" dirty="0"/>
              <a:t>- Birmingham Neighbourhoods scraped from </a:t>
            </a:r>
            <a:r>
              <a:rPr lang="en-GB" dirty="0">
                <a:hlinkClick r:id="rId3"/>
              </a:rPr>
              <a:t>https://en.wikipedia.org/wiki/List_of_neighbourhoods_of_Birmingham</a:t>
            </a:r>
            <a:endParaRPr lang="en-GB" dirty="0"/>
          </a:p>
          <a:p>
            <a:r>
              <a:rPr lang="en-GB" dirty="0"/>
              <a:t>- 185 Birmingham Neighbourhoods remained after cleaning.</a:t>
            </a:r>
          </a:p>
          <a:p>
            <a:r>
              <a:rPr lang="en-GB" dirty="0"/>
              <a:t>- Geographical coordinates obtained with Geocoder. </a:t>
            </a:r>
          </a:p>
          <a:p>
            <a:r>
              <a:rPr lang="en-GB" dirty="0"/>
              <a:t>- Venue information obtained from Foursquare API at </a:t>
            </a:r>
            <a:r>
              <a:rPr lang="en-GB" dirty="0">
                <a:hlinkClick r:id="rId4"/>
              </a:rPr>
              <a:t>https://foursquare.com/</a:t>
            </a:r>
            <a:endParaRPr lang="en-GB" dirty="0"/>
          </a:p>
          <a:p>
            <a:endParaRPr lang="en-GB" dirty="0"/>
          </a:p>
          <a:p>
            <a:endParaRPr lang="en-GB" dirty="0"/>
          </a:p>
        </p:txBody>
      </p:sp>
    </p:spTree>
    <p:extLst>
      <p:ext uri="{BB962C8B-B14F-4D97-AF65-F5344CB8AC3E}">
        <p14:creationId xmlns:p14="http://schemas.microsoft.com/office/powerpoint/2010/main" val="313695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4C611-024C-482E-8207-78E4EF2EBFAD}"/>
              </a:ext>
            </a:extLst>
          </p:cNvPr>
          <p:cNvSpPr>
            <a:spLocks noGrp="1"/>
          </p:cNvSpPr>
          <p:nvPr>
            <p:ph type="title"/>
          </p:nvPr>
        </p:nvSpPr>
        <p:spPr/>
        <p:txBody>
          <a:bodyPr/>
          <a:lstStyle/>
          <a:p>
            <a:r>
              <a:rPr lang="en-GB" dirty="0"/>
              <a:t>Obtaining Neighbourhood Locations</a:t>
            </a:r>
          </a:p>
        </p:txBody>
      </p:sp>
      <p:pic>
        <p:nvPicPr>
          <p:cNvPr id="5" name="Content Placeholder 4" descr="Table&#10;&#10;Description automatically generated">
            <a:extLst>
              <a:ext uri="{FF2B5EF4-FFF2-40B4-BE49-F238E27FC236}">
                <a16:creationId xmlns:a16="http://schemas.microsoft.com/office/drawing/2014/main" id="{DFCED71D-5B7E-4ED0-865C-4F5A180D7D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53784" y="2240440"/>
            <a:ext cx="5474782" cy="2600728"/>
          </a:xfrm>
        </p:spPr>
      </p:pic>
      <p:pic>
        <p:nvPicPr>
          <p:cNvPr id="7" name="Picture 6">
            <a:extLst>
              <a:ext uri="{FF2B5EF4-FFF2-40B4-BE49-F238E27FC236}">
                <a16:creationId xmlns:a16="http://schemas.microsoft.com/office/drawing/2014/main" id="{022080B0-7F84-450F-8748-A6BFEF20D1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34" y="2286933"/>
            <a:ext cx="5790350" cy="2284133"/>
          </a:xfrm>
          <a:prstGeom prst="rect">
            <a:avLst/>
          </a:prstGeom>
        </p:spPr>
      </p:pic>
      <p:sp>
        <p:nvSpPr>
          <p:cNvPr id="8" name="TextBox 7">
            <a:extLst>
              <a:ext uri="{FF2B5EF4-FFF2-40B4-BE49-F238E27FC236}">
                <a16:creationId xmlns:a16="http://schemas.microsoft.com/office/drawing/2014/main" id="{D19C5AAF-2FE7-48DC-958B-28C71788AD5B}"/>
              </a:ext>
            </a:extLst>
          </p:cNvPr>
          <p:cNvSpPr txBox="1"/>
          <p:nvPr/>
        </p:nvSpPr>
        <p:spPr>
          <a:xfrm>
            <a:off x="1686563" y="4935893"/>
            <a:ext cx="3344091" cy="369332"/>
          </a:xfrm>
          <a:prstGeom prst="rect">
            <a:avLst/>
          </a:prstGeom>
          <a:noFill/>
        </p:spPr>
        <p:txBody>
          <a:bodyPr wrap="square" rtlCol="0">
            <a:spAutoFit/>
          </a:bodyPr>
          <a:lstStyle/>
          <a:p>
            <a:pPr algn="ctr"/>
            <a:r>
              <a:rPr lang="en-GB" dirty="0"/>
              <a:t>Table of London Neighbourhoods</a:t>
            </a:r>
          </a:p>
        </p:txBody>
      </p:sp>
      <p:sp>
        <p:nvSpPr>
          <p:cNvPr id="9" name="TextBox 8">
            <a:extLst>
              <a:ext uri="{FF2B5EF4-FFF2-40B4-BE49-F238E27FC236}">
                <a16:creationId xmlns:a16="http://schemas.microsoft.com/office/drawing/2014/main" id="{0CA09462-8B3D-479E-A3C9-CA039243F8D1}"/>
              </a:ext>
            </a:extLst>
          </p:cNvPr>
          <p:cNvSpPr txBox="1"/>
          <p:nvPr/>
        </p:nvSpPr>
        <p:spPr>
          <a:xfrm>
            <a:off x="7124218" y="5090278"/>
            <a:ext cx="3733914" cy="369332"/>
          </a:xfrm>
          <a:prstGeom prst="rect">
            <a:avLst/>
          </a:prstGeom>
          <a:noFill/>
        </p:spPr>
        <p:txBody>
          <a:bodyPr wrap="square" rtlCol="0">
            <a:spAutoFit/>
          </a:bodyPr>
          <a:lstStyle/>
          <a:p>
            <a:pPr algn="ctr"/>
            <a:r>
              <a:rPr lang="en-GB" dirty="0"/>
              <a:t>Table of Birmingham Neighbourhoods</a:t>
            </a:r>
          </a:p>
        </p:txBody>
      </p:sp>
    </p:spTree>
    <p:extLst>
      <p:ext uri="{BB962C8B-B14F-4D97-AF65-F5344CB8AC3E}">
        <p14:creationId xmlns:p14="http://schemas.microsoft.com/office/powerpoint/2010/main" val="2746852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710A0-3207-49F6-A125-D691CAE30938}"/>
              </a:ext>
            </a:extLst>
          </p:cNvPr>
          <p:cNvSpPr>
            <a:spLocks noGrp="1"/>
          </p:cNvSpPr>
          <p:nvPr>
            <p:ph type="title"/>
          </p:nvPr>
        </p:nvSpPr>
        <p:spPr/>
        <p:txBody>
          <a:bodyPr/>
          <a:lstStyle/>
          <a:p>
            <a:r>
              <a:rPr lang="en-GB" dirty="0"/>
              <a:t>Visualising Neighbourhoods as potential Locations</a:t>
            </a:r>
          </a:p>
        </p:txBody>
      </p:sp>
      <p:pic>
        <p:nvPicPr>
          <p:cNvPr id="5" name="Content Placeholder 4" descr="Background pattern&#10;&#10;Description automatically generated">
            <a:extLst>
              <a:ext uri="{FF2B5EF4-FFF2-40B4-BE49-F238E27FC236}">
                <a16:creationId xmlns:a16="http://schemas.microsoft.com/office/drawing/2014/main" id="{CBFA1034-D2F0-4441-972F-2B33B85CBF5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7280" y="2164702"/>
            <a:ext cx="4620201" cy="2752564"/>
          </a:xfrm>
        </p:spPr>
      </p:pic>
      <p:pic>
        <p:nvPicPr>
          <p:cNvPr id="7" name="Picture 6" descr="Map&#10;&#10;Description automatically generated">
            <a:extLst>
              <a:ext uri="{FF2B5EF4-FFF2-40B4-BE49-F238E27FC236}">
                <a16:creationId xmlns:a16="http://schemas.microsoft.com/office/drawing/2014/main" id="{5D8DAE31-53BA-4F07-9065-79F0D3479F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4519" y="2177380"/>
            <a:ext cx="4620201" cy="2739886"/>
          </a:xfrm>
          <a:prstGeom prst="rect">
            <a:avLst/>
          </a:prstGeom>
        </p:spPr>
      </p:pic>
      <p:sp>
        <p:nvSpPr>
          <p:cNvPr id="8" name="TextBox 7">
            <a:extLst>
              <a:ext uri="{FF2B5EF4-FFF2-40B4-BE49-F238E27FC236}">
                <a16:creationId xmlns:a16="http://schemas.microsoft.com/office/drawing/2014/main" id="{94124890-CFA5-4FDE-8719-85AF587D4E0B}"/>
              </a:ext>
            </a:extLst>
          </p:cNvPr>
          <p:cNvSpPr txBox="1"/>
          <p:nvPr/>
        </p:nvSpPr>
        <p:spPr>
          <a:xfrm>
            <a:off x="1212820" y="5066522"/>
            <a:ext cx="4389120" cy="369332"/>
          </a:xfrm>
          <a:prstGeom prst="rect">
            <a:avLst/>
          </a:prstGeom>
          <a:noFill/>
        </p:spPr>
        <p:txBody>
          <a:bodyPr wrap="square" rtlCol="0">
            <a:spAutoFit/>
          </a:bodyPr>
          <a:lstStyle/>
          <a:p>
            <a:pPr algn="ctr"/>
            <a:r>
              <a:rPr lang="en-GB" dirty="0"/>
              <a:t>Map of London Neighbourhoods</a:t>
            </a:r>
          </a:p>
        </p:txBody>
      </p:sp>
      <p:sp>
        <p:nvSpPr>
          <p:cNvPr id="9" name="TextBox 8">
            <a:extLst>
              <a:ext uri="{FF2B5EF4-FFF2-40B4-BE49-F238E27FC236}">
                <a16:creationId xmlns:a16="http://schemas.microsoft.com/office/drawing/2014/main" id="{EAD7268E-67F1-43E0-8DEB-14D866D05C97}"/>
              </a:ext>
            </a:extLst>
          </p:cNvPr>
          <p:cNvSpPr txBox="1"/>
          <p:nvPr/>
        </p:nvSpPr>
        <p:spPr>
          <a:xfrm>
            <a:off x="6590059" y="5029579"/>
            <a:ext cx="4389120" cy="369332"/>
          </a:xfrm>
          <a:prstGeom prst="rect">
            <a:avLst/>
          </a:prstGeom>
          <a:noFill/>
        </p:spPr>
        <p:txBody>
          <a:bodyPr wrap="square" rtlCol="0">
            <a:spAutoFit/>
          </a:bodyPr>
          <a:lstStyle/>
          <a:p>
            <a:pPr algn="ctr"/>
            <a:r>
              <a:rPr lang="en-GB" dirty="0"/>
              <a:t>Map of Birmingham Neighbourhoods</a:t>
            </a:r>
          </a:p>
        </p:txBody>
      </p:sp>
    </p:spTree>
    <p:extLst>
      <p:ext uri="{BB962C8B-B14F-4D97-AF65-F5344CB8AC3E}">
        <p14:creationId xmlns:p14="http://schemas.microsoft.com/office/powerpoint/2010/main" val="2465673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EF35C-4BD8-4D39-A360-601A53C335DC}"/>
              </a:ext>
            </a:extLst>
          </p:cNvPr>
          <p:cNvSpPr>
            <a:spLocks noGrp="1"/>
          </p:cNvSpPr>
          <p:nvPr>
            <p:ph type="title"/>
          </p:nvPr>
        </p:nvSpPr>
        <p:spPr/>
        <p:txBody>
          <a:bodyPr/>
          <a:lstStyle/>
          <a:p>
            <a:r>
              <a:rPr lang="en-GB" dirty="0"/>
              <a:t>Most Common Venues in London</a:t>
            </a:r>
          </a:p>
        </p:txBody>
      </p:sp>
      <p:sp>
        <p:nvSpPr>
          <p:cNvPr id="13" name="TextBox 12">
            <a:extLst>
              <a:ext uri="{FF2B5EF4-FFF2-40B4-BE49-F238E27FC236}">
                <a16:creationId xmlns:a16="http://schemas.microsoft.com/office/drawing/2014/main" id="{25448F90-E7EA-4967-8A75-CA12C8DFAAA3}"/>
              </a:ext>
            </a:extLst>
          </p:cNvPr>
          <p:cNvSpPr txBox="1"/>
          <p:nvPr/>
        </p:nvSpPr>
        <p:spPr>
          <a:xfrm>
            <a:off x="1390261" y="4833258"/>
            <a:ext cx="9927772" cy="646331"/>
          </a:xfrm>
          <a:prstGeom prst="rect">
            <a:avLst/>
          </a:prstGeom>
          <a:noFill/>
        </p:spPr>
        <p:txBody>
          <a:bodyPr wrap="square" rtlCol="0">
            <a:spAutoFit/>
          </a:bodyPr>
          <a:lstStyle/>
          <a:p>
            <a:pPr marL="285750" indent="-285750">
              <a:buFontTx/>
              <a:buChar char="-"/>
            </a:pPr>
            <a:r>
              <a:rPr lang="en-GB" dirty="0"/>
              <a:t>Most venues are different types of restaurants.</a:t>
            </a:r>
          </a:p>
          <a:p>
            <a:pPr marL="285750" indent="-285750">
              <a:buFontTx/>
              <a:buChar char="-"/>
            </a:pPr>
            <a:r>
              <a:rPr lang="en-GB" dirty="0"/>
              <a:t>There are also different venues such as Cafes, Grocery Stores, and the Chinese Embassy</a:t>
            </a:r>
          </a:p>
        </p:txBody>
      </p:sp>
      <p:pic>
        <p:nvPicPr>
          <p:cNvPr id="15" name="Picture 14" descr="A picture containing text, cabinet, several&#10;&#10;Description automatically generated">
            <a:extLst>
              <a:ext uri="{FF2B5EF4-FFF2-40B4-BE49-F238E27FC236}">
                <a16:creationId xmlns:a16="http://schemas.microsoft.com/office/drawing/2014/main" id="{7BCC52A6-5F70-4761-95FA-A6367740DF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6613" y="1893179"/>
            <a:ext cx="9007687" cy="2702306"/>
          </a:xfrm>
          <a:prstGeom prst="rect">
            <a:avLst/>
          </a:prstGeom>
        </p:spPr>
      </p:pic>
    </p:spTree>
    <p:extLst>
      <p:ext uri="{BB962C8B-B14F-4D97-AF65-F5344CB8AC3E}">
        <p14:creationId xmlns:p14="http://schemas.microsoft.com/office/powerpoint/2010/main" val="1236516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689F1-D025-43AB-B9C1-4F1AFDAA0C10}"/>
              </a:ext>
            </a:extLst>
          </p:cNvPr>
          <p:cNvSpPr>
            <a:spLocks noGrp="1"/>
          </p:cNvSpPr>
          <p:nvPr>
            <p:ph type="title"/>
          </p:nvPr>
        </p:nvSpPr>
        <p:spPr/>
        <p:txBody>
          <a:bodyPr/>
          <a:lstStyle/>
          <a:p>
            <a:r>
              <a:rPr lang="en-GB" dirty="0"/>
              <a:t>Most Common Venues in Birmingham</a:t>
            </a:r>
          </a:p>
        </p:txBody>
      </p:sp>
      <p:pic>
        <p:nvPicPr>
          <p:cNvPr id="7" name="Picture 6">
            <a:extLst>
              <a:ext uri="{FF2B5EF4-FFF2-40B4-BE49-F238E27FC236}">
                <a16:creationId xmlns:a16="http://schemas.microsoft.com/office/drawing/2014/main" id="{5C96677A-FE51-4E85-BCEA-3DC6B15C8B14}"/>
              </a:ext>
            </a:extLst>
          </p:cNvPr>
          <p:cNvPicPr>
            <a:picLocks noChangeAspect="1"/>
          </p:cNvPicPr>
          <p:nvPr/>
        </p:nvPicPr>
        <p:blipFill rotWithShape="1">
          <a:blip r:embed="rId2">
            <a:extLst>
              <a:ext uri="{28A0092B-C50C-407E-A947-70E740481C1C}">
                <a14:useLocalDpi xmlns:a14="http://schemas.microsoft.com/office/drawing/2010/main" val="0"/>
              </a:ext>
            </a:extLst>
          </a:blip>
          <a:srcRect b="27148"/>
          <a:stretch/>
        </p:blipFill>
        <p:spPr>
          <a:xfrm>
            <a:off x="1097280" y="2258007"/>
            <a:ext cx="6051418" cy="3228391"/>
          </a:xfrm>
          <a:prstGeom prst="rect">
            <a:avLst/>
          </a:prstGeom>
        </p:spPr>
      </p:pic>
      <p:sp>
        <p:nvSpPr>
          <p:cNvPr id="8" name="TextBox 7">
            <a:extLst>
              <a:ext uri="{FF2B5EF4-FFF2-40B4-BE49-F238E27FC236}">
                <a16:creationId xmlns:a16="http://schemas.microsoft.com/office/drawing/2014/main" id="{93CDF2DE-770C-4DA0-A9C6-2A86893C1A96}"/>
              </a:ext>
            </a:extLst>
          </p:cNvPr>
          <p:cNvSpPr txBox="1"/>
          <p:nvPr/>
        </p:nvSpPr>
        <p:spPr>
          <a:xfrm>
            <a:off x="7847044" y="2690336"/>
            <a:ext cx="3713584" cy="1477328"/>
          </a:xfrm>
          <a:prstGeom prst="rect">
            <a:avLst/>
          </a:prstGeom>
          <a:noFill/>
        </p:spPr>
        <p:txBody>
          <a:bodyPr wrap="square" rtlCol="0">
            <a:spAutoFit/>
          </a:bodyPr>
          <a:lstStyle/>
          <a:p>
            <a:pPr marL="285750" indent="-285750">
              <a:buFontTx/>
              <a:buChar char="-"/>
            </a:pPr>
            <a:r>
              <a:rPr lang="en-GB" dirty="0"/>
              <a:t>Vast majority of venues are restaurants</a:t>
            </a:r>
          </a:p>
          <a:p>
            <a:pPr marL="285750" indent="-285750">
              <a:buFontTx/>
              <a:buChar char="-"/>
            </a:pPr>
            <a:r>
              <a:rPr lang="en-GB" dirty="0"/>
              <a:t>Few of other types of venues, Grocery Stores are the next most common venue</a:t>
            </a:r>
          </a:p>
        </p:txBody>
      </p:sp>
    </p:spTree>
    <p:extLst>
      <p:ext uri="{BB962C8B-B14F-4D97-AF65-F5344CB8AC3E}">
        <p14:creationId xmlns:p14="http://schemas.microsoft.com/office/powerpoint/2010/main" val="1429766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BEED4-2EC7-4F00-8CCF-54E9B0EBE037}"/>
              </a:ext>
            </a:extLst>
          </p:cNvPr>
          <p:cNvSpPr>
            <a:spLocks noGrp="1"/>
          </p:cNvSpPr>
          <p:nvPr>
            <p:ph type="title"/>
          </p:nvPr>
        </p:nvSpPr>
        <p:spPr/>
        <p:txBody>
          <a:bodyPr>
            <a:normAutofit/>
          </a:bodyPr>
          <a:lstStyle/>
          <a:p>
            <a:r>
              <a:rPr lang="en-GB" dirty="0"/>
              <a:t>Cluster of Chinese Venues in London</a:t>
            </a:r>
          </a:p>
        </p:txBody>
      </p:sp>
      <p:pic>
        <p:nvPicPr>
          <p:cNvPr id="7" name="Picture 6" descr="Chart&#10;&#10;Description automatically generated">
            <a:extLst>
              <a:ext uri="{FF2B5EF4-FFF2-40B4-BE49-F238E27FC236}">
                <a16:creationId xmlns:a16="http://schemas.microsoft.com/office/drawing/2014/main" id="{23460EDA-0C8E-4638-84CB-27326FBABA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2184975"/>
            <a:ext cx="6188963" cy="3687319"/>
          </a:xfrm>
          <a:prstGeom prst="rect">
            <a:avLst/>
          </a:prstGeom>
        </p:spPr>
      </p:pic>
      <p:sp>
        <p:nvSpPr>
          <p:cNvPr id="11" name="TextBox 10">
            <a:extLst>
              <a:ext uri="{FF2B5EF4-FFF2-40B4-BE49-F238E27FC236}">
                <a16:creationId xmlns:a16="http://schemas.microsoft.com/office/drawing/2014/main" id="{204D91DF-9150-4388-84F9-A594C56D2FCC}"/>
              </a:ext>
            </a:extLst>
          </p:cNvPr>
          <p:cNvSpPr txBox="1"/>
          <p:nvPr/>
        </p:nvSpPr>
        <p:spPr>
          <a:xfrm>
            <a:off x="7617204" y="3167357"/>
            <a:ext cx="3477516" cy="1754326"/>
          </a:xfrm>
          <a:prstGeom prst="rect">
            <a:avLst/>
          </a:prstGeom>
          <a:noFill/>
        </p:spPr>
        <p:txBody>
          <a:bodyPr wrap="square" rtlCol="0">
            <a:spAutoFit/>
          </a:bodyPr>
          <a:lstStyle/>
          <a:p>
            <a:pPr marL="285750" indent="-285750">
              <a:buFontTx/>
              <a:buChar char="-"/>
            </a:pPr>
            <a:r>
              <a:rPr lang="en-GB" dirty="0"/>
              <a:t>Extensive network of clusters.</a:t>
            </a:r>
          </a:p>
          <a:p>
            <a:pPr marL="285750" indent="-285750">
              <a:buFontTx/>
              <a:buChar char="-"/>
            </a:pPr>
            <a:r>
              <a:rPr lang="en-GB" dirty="0"/>
              <a:t>Lots of Chinese venues throughout.</a:t>
            </a:r>
          </a:p>
          <a:p>
            <a:pPr marL="285750" indent="-285750">
              <a:buFontTx/>
              <a:buChar char="-"/>
            </a:pPr>
            <a:r>
              <a:rPr lang="en-GB" dirty="0"/>
              <a:t>Red spots indicate the cluster with most amount of Chinese venues nearby.</a:t>
            </a:r>
          </a:p>
        </p:txBody>
      </p:sp>
    </p:spTree>
    <p:extLst>
      <p:ext uri="{BB962C8B-B14F-4D97-AF65-F5344CB8AC3E}">
        <p14:creationId xmlns:p14="http://schemas.microsoft.com/office/powerpoint/2010/main" val="4272208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A21DB-F755-419B-9A94-1E0D63E2F9BD}"/>
              </a:ext>
            </a:extLst>
          </p:cNvPr>
          <p:cNvSpPr>
            <a:spLocks noGrp="1"/>
          </p:cNvSpPr>
          <p:nvPr>
            <p:ph type="title"/>
          </p:nvPr>
        </p:nvSpPr>
        <p:spPr/>
        <p:txBody>
          <a:bodyPr/>
          <a:lstStyle/>
          <a:p>
            <a:r>
              <a:rPr lang="en-GB" dirty="0"/>
              <a:t>Cluster of Chinese Venues in Birmingham</a:t>
            </a:r>
          </a:p>
        </p:txBody>
      </p:sp>
      <p:pic>
        <p:nvPicPr>
          <p:cNvPr id="4" name="Content Placeholder 4" descr="Map&#10;&#10;Description automatically generated">
            <a:extLst>
              <a:ext uri="{FF2B5EF4-FFF2-40B4-BE49-F238E27FC236}">
                <a16:creationId xmlns:a16="http://schemas.microsoft.com/office/drawing/2014/main" id="{4767F845-344A-4109-A574-0AA48B0D30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2170568"/>
            <a:ext cx="5909049" cy="3584280"/>
          </a:xfrm>
          <a:prstGeom prst="rect">
            <a:avLst/>
          </a:prstGeom>
        </p:spPr>
      </p:pic>
      <p:sp>
        <p:nvSpPr>
          <p:cNvPr id="6" name="TextBox 5">
            <a:extLst>
              <a:ext uri="{FF2B5EF4-FFF2-40B4-BE49-F238E27FC236}">
                <a16:creationId xmlns:a16="http://schemas.microsoft.com/office/drawing/2014/main" id="{A540F519-0535-4CBA-8259-1E89D7FC07B8}"/>
              </a:ext>
            </a:extLst>
          </p:cNvPr>
          <p:cNvSpPr txBox="1"/>
          <p:nvPr/>
        </p:nvSpPr>
        <p:spPr>
          <a:xfrm>
            <a:off x="7617204" y="3167357"/>
            <a:ext cx="3477516" cy="1754326"/>
          </a:xfrm>
          <a:prstGeom prst="rect">
            <a:avLst/>
          </a:prstGeom>
          <a:noFill/>
        </p:spPr>
        <p:txBody>
          <a:bodyPr wrap="square" rtlCol="0">
            <a:spAutoFit/>
          </a:bodyPr>
          <a:lstStyle/>
          <a:p>
            <a:pPr marL="285750" indent="-285750">
              <a:buFontTx/>
              <a:buChar char="-"/>
            </a:pPr>
            <a:r>
              <a:rPr lang="en-GB" dirty="0"/>
              <a:t>Sparse clusters of Chinese venues.</a:t>
            </a:r>
          </a:p>
          <a:p>
            <a:pPr marL="285750" indent="-285750">
              <a:buFontTx/>
              <a:buChar char="-"/>
            </a:pPr>
            <a:r>
              <a:rPr lang="en-GB" dirty="0"/>
              <a:t>Purple spots indicate neighbourhoods with most Chinese venues.</a:t>
            </a:r>
          </a:p>
          <a:p>
            <a:pPr marL="285750" indent="-285750">
              <a:buFontTx/>
              <a:buChar char="-"/>
            </a:pPr>
            <a:r>
              <a:rPr lang="en-GB" dirty="0"/>
              <a:t>Few venues throughout.</a:t>
            </a:r>
          </a:p>
        </p:txBody>
      </p:sp>
    </p:spTree>
    <p:extLst>
      <p:ext uri="{BB962C8B-B14F-4D97-AF65-F5344CB8AC3E}">
        <p14:creationId xmlns:p14="http://schemas.microsoft.com/office/powerpoint/2010/main" val="3623847458"/>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42</TotalTime>
  <Words>440</Words>
  <Application>Microsoft Office PowerPoint</Application>
  <PresentationFormat>Widescreen</PresentationFormat>
  <Paragraphs>41</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Calibri</vt:lpstr>
      <vt:lpstr>Calibri Light</vt:lpstr>
      <vt:lpstr>Retrospect</vt:lpstr>
      <vt:lpstr>The Battle of Neighbourhoods: London vs. Birmingham</vt:lpstr>
      <vt:lpstr>Comparing Cities for Chinese Immigrants</vt:lpstr>
      <vt:lpstr>Data Wrangling</vt:lpstr>
      <vt:lpstr>Obtaining Neighbourhood Locations</vt:lpstr>
      <vt:lpstr>Visualising Neighbourhoods as potential Locations</vt:lpstr>
      <vt:lpstr>Most Common Venues in London</vt:lpstr>
      <vt:lpstr>Most Common Venues in Birmingham</vt:lpstr>
      <vt:lpstr>Cluster of Chinese Venues in London</vt:lpstr>
      <vt:lpstr>Cluster of Chinese Venues in Birmingham</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Neighbourhoods: London vs. Birmingham</dc:title>
  <dc:creator>Jimmy</dc:creator>
  <cp:lastModifiedBy>Jimmy</cp:lastModifiedBy>
  <cp:revision>5</cp:revision>
  <dcterms:created xsi:type="dcterms:W3CDTF">2021-01-25T14:58:00Z</dcterms:created>
  <dcterms:modified xsi:type="dcterms:W3CDTF">2021-01-25T15:40:47Z</dcterms:modified>
</cp:coreProperties>
</file>

<file path=docProps/thumbnail.jpeg>
</file>